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367CB0-FB52-457F-A730-28C9B14C7E1D}"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9F750-4A7D-481F-95D6-FEE8F7FCBE94}" type="slidenum">
              <a:rPr lang="en-GB" smtClean="0"/>
              <a:t>‹#›</a:t>
            </a:fld>
            <a:endParaRPr lang="en-GB"/>
          </a:p>
        </p:txBody>
      </p:sp>
    </p:spTree>
    <p:extLst>
      <p:ext uri="{BB962C8B-B14F-4D97-AF65-F5344CB8AC3E}">
        <p14:creationId xmlns:p14="http://schemas.microsoft.com/office/powerpoint/2010/main" val="194551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367CB0-FB52-457F-A730-28C9B14C7E1D}"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9F750-4A7D-481F-95D6-FEE8F7FCBE94}" type="slidenum">
              <a:rPr lang="en-GB" smtClean="0"/>
              <a:t>‹#›</a:t>
            </a:fld>
            <a:endParaRPr lang="en-GB"/>
          </a:p>
        </p:txBody>
      </p:sp>
    </p:spTree>
    <p:extLst>
      <p:ext uri="{BB962C8B-B14F-4D97-AF65-F5344CB8AC3E}">
        <p14:creationId xmlns:p14="http://schemas.microsoft.com/office/powerpoint/2010/main" val="229110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367CB0-FB52-457F-A730-28C9B14C7E1D}"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9F750-4A7D-481F-95D6-FEE8F7FCBE94}" type="slidenum">
              <a:rPr lang="en-GB" smtClean="0"/>
              <a:t>‹#›</a:t>
            </a:fld>
            <a:endParaRPr lang="en-GB"/>
          </a:p>
        </p:txBody>
      </p:sp>
    </p:spTree>
    <p:extLst>
      <p:ext uri="{BB962C8B-B14F-4D97-AF65-F5344CB8AC3E}">
        <p14:creationId xmlns:p14="http://schemas.microsoft.com/office/powerpoint/2010/main" val="358300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367CB0-FB52-457F-A730-28C9B14C7E1D}"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9F750-4A7D-481F-95D6-FEE8F7FCBE94}" type="slidenum">
              <a:rPr lang="en-GB" smtClean="0"/>
              <a:t>‹#›</a:t>
            </a:fld>
            <a:endParaRPr lang="en-GB"/>
          </a:p>
        </p:txBody>
      </p:sp>
    </p:spTree>
    <p:extLst>
      <p:ext uri="{BB962C8B-B14F-4D97-AF65-F5344CB8AC3E}">
        <p14:creationId xmlns:p14="http://schemas.microsoft.com/office/powerpoint/2010/main" val="245775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367CB0-FB52-457F-A730-28C9B14C7E1D}"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9F750-4A7D-481F-95D6-FEE8F7FCBE94}" type="slidenum">
              <a:rPr lang="en-GB" smtClean="0"/>
              <a:t>‹#›</a:t>
            </a:fld>
            <a:endParaRPr lang="en-GB"/>
          </a:p>
        </p:txBody>
      </p:sp>
    </p:spTree>
    <p:extLst>
      <p:ext uri="{BB962C8B-B14F-4D97-AF65-F5344CB8AC3E}">
        <p14:creationId xmlns:p14="http://schemas.microsoft.com/office/powerpoint/2010/main" val="373547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B367CB0-FB52-457F-A730-28C9B14C7E1D}"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F9F750-4A7D-481F-95D6-FEE8F7FCBE94}" type="slidenum">
              <a:rPr lang="en-GB" smtClean="0"/>
              <a:t>‹#›</a:t>
            </a:fld>
            <a:endParaRPr lang="en-GB"/>
          </a:p>
        </p:txBody>
      </p:sp>
    </p:spTree>
    <p:extLst>
      <p:ext uri="{BB962C8B-B14F-4D97-AF65-F5344CB8AC3E}">
        <p14:creationId xmlns:p14="http://schemas.microsoft.com/office/powerpoint/2010/main" val="197603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367CB0-FB52-457F-A730-28C9B14C7E1D}" type="datetimeFigureOut">
              <a:rPr lang="en-GB" smtClean="0"/>
              <a:t>03/11/2023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F9F750-4A7D-481F-95D6-FEE8F7FCBE94}" type="slidenum">
              <a:rPr lang="en-GB" smtClean="0"/>
              <a:t>‹#›</a:t>
            </a:fld>
            <a:endParaRPr lang="en-GB"/>
          </a:p>
        </p:txBody>
      </p:sp>
    </p:spTree>
    <p:extLst>
      <p:ext uri="{BB962C8B-B14F-4D97-AF65-F5344CB8AC3E}">
        <p14:creationId xmlns:p14="http://schemas.microsoft.com/office/powerpoint/2010/main" val="412759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B367CB0-FB52-457F-A730-28C9B14C7E1D}" type="datetimeFigureOut">
              <a:rPr lang="en-GB" smtClean="0"/>
              <a:t>03/11/2023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F9F750-4A7D-481F-95D6-FEE8F7FCBE94}" type="slidenum">
              <a:rPr lang="en-GB" smtClean="0"/>
              <a:t>‹#›</a:t>
            </a:fld>
            <a:endParaRPr lang="en-GB"/>
          </a:p>
        </p:txBody>
      </p:sp>
    </p:spTree>
    <p:extLst>
      <p:ext uri="{BB962C8B-B14F-4D97-AF65-F5344CB8AC3E}">
        <p14:creationId xmlns:p14="http://schemas.microsoft.com/office/powerpoint/2010/main" val="332762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67CB0-FB52-457F-A730-28C9B14C7E1D}" type="datetimeFigureOut">
              <a:rPr lang="en-GB" smtClean="0"/>
              <a:t>03/11/2023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F9F750-4A7D-481F-95D6-FEE8F7FCBE94}" type="slidenum">
              <a:rPr lang="en-GB" smtClean="0"/>
              <a:t>‹#›</a:t>
            </a:fld>
            <a:endParaRPr lang="en-GB"/>
          </a:p>
        </p:txBody>
      </p:sp>
    </p:spTree>
    <p:extLst>
      <p:ext uri="{BB962C8B-B14F-4D97-AF65-F5344CB8AC3E}">
        <p14:creationId xmlns:p14="http://schemas.microsoft.com/office/powerpoint/2010/main" val="17341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367CB0-FB52-457F-A730-28C9B14C7E1D}"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F9F750-4A7D-481F-95D6-FEE8F7FCBE94}" type="slidenum">
              <a:rPr lang="en-GB" smtClean="0"/>
              <a:t>‹#›</a:t>
            </a:fld>
            <a:endParaRPr lang="en-GB"/>
          </a:p>
        </p:txBody>
      </p:sp>
    </p:spTree>
    <p:extLst>
      <p:ext uri="{BB962C8B-B14F-4D97-AF65-F5344CB8AC3E}">
        <p14:creationId xmlns:p14="http://schemas.microsoft.com/office/powerpoint/2010/main" val="194037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367CB0-FB52-457F-A730-28C9B14C7E1D}"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F9F750-4A7D-481F-95D6-FEE8F7FCBE94}" type="slidenum">
              <a:rPr lang="en-GB" smtClean="0"/>
              <a:t>‹#›</a:t>
            </a:fld>
            <a:endParaRPr lang="en-GB"/>
          </a:p>
        </p:txBody>
      </p:sp>
    </p:spTree>
    <p:extLst>
      <p:ext uri="{BB962C8B-B14F-4D97-AF65-F5344CB8AC3E}">
        <p14:creationId xmlns:p14="http://schemas.microsoft.com/office/powerpoint/2010/main" val="178828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67CB0-FB52-457F-A730-28C9B14C7E1D}" type="datetimeFigureOut">
              <a:rPr lang="en-GB" smtClean="0"/>
              <a:t>03/11/2023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9F750-4A7D-481F-95D6-FEE8F7FCBE94}" type="slidenum">
              <a:rPr lang="en-GB" smtClean="0"/>
              <a:t>‹#›</a:t>
            </a:fld>
            <a:endParaRPr lang="en-GB"/>
          </a:p>
        </p:txBody>
      </p:sp>
    </p:spTree>
    <p:extLst>
      <p:ext uri="{BB962C8B-B14F-4D97-AF65-F5344CB8AC3E}">
        <p14:creationId xmlns:p14="http://schemas.microsoft.com/office/powerpoint/2010/main" val="3952500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Research on Road Traffic Accidents and Substance Use </a:t>
            </a:r>
            <a:endParaRPr lang="en-GB" dirty="0"/>
          </a:p>
        </p:txBody>
      </p:sp>
      <p:sp>
        <p:nvSpPr>
          <p:cNvPr id="3" name="Subtitle 2"/>
          <p:cNvSpPr>
            <a:spLocks noGrp="1"/>
          </p:cNvSpPr>
          <p:nvPr>
            <p:ph type="subTitle" idx="1"/>
          </p:nvPr>
        </p:nvSpPr>
        <p:spPr/>
        <p:txBody>
          <a:bodyPr>
            <a:normAutofit lnSpcReduction="10000"/>
          </a:bodyPr>
          <a:lstStyle/>
          <a:p>
            <a:endParaRPr lang="en-US" dirty="0"/>
          </a:p>
          <a:p>
            <a:r>
              <a:rPr lang="en-US" dirty="0"/>
              <a:t>                                                                           Presented By Shirley Place</a:t>
            </a:r>
          </a:p>
          <a:p>
            <a:r>
              <a:rPr lang="en-US" dirty="0"/>
              <a:t>				On Behalf of the Bermuda Hospitals Board</a:t>
            </a:r>
          </a:p>
          <a:p>
            <a:pPr algn="l"/>
            <a:r>
              <a:rPr lang="en-US" dirty="0"/>
              <a:t>				 November 3</a:t>
            </a:r>
            <a:r>
              <a:rPr lang="en-US" baseline="30000" dirty="0"/>
              <a:t>rd</a:t>
            </a:r>
            <a:r>
              <a:rPr lang="en-US" dirty="0"/>
              <a:t>, 2023</a:t>
            </a:r>
            <a:endParaRPr lang="en-GB" dirty="0"/>
          </a:p>
        </p:txBody>
      </p:sp>
    </p:spTree>
    <p:extLst>
      <p:ext uri="{BB962C8B-B14F-4D97-AF65-F5344CB8AC3E}">
        <p14:creationId xmlns:p14="http://schemas.microsoft.com/office/powerpoint/2010/main" val="3509145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BHB Data Collected May 1</a:t>
            </a:r>
            <a:r>
              <a:rPr lang="en-US" baseline="30000" dirty="0"/>
              <a:t>st</a:t>
            </a:r>
            <a:r>
              <a:rPr lang="en-US" dirty="0"/>
              <a:t> – September 3</a:t>
            </a:r>
            <a:r>
              <a:rPr lang="en-US" baseline="30000" dirty="0"/>
              <a:t>rd</a:t>
            </a:r>
            <a:r>
              <a:rPr lang="en-US" dirty="0"/>
              <a:t>, 2023</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pPr lvl="0"/>
            <a:r>
              <a:rPr lang="en-US" dirty="0"/>
              <a:t>Data was collected from 73 persons involved in RTAs and triaged as ESI category 1, 2 or 3 (more severe injuries)</a:t>
            </a:r>
          </a:p>
          <a:p>
            <a:pPr marL="0" lvl="0" indent="0">
              <a:buNone/>
            </a:pPr>
            <a:endParaRPr lang="en-US" dirty="0"/>
          </a:p>
          <a:p>
            <a:pPr lvl="0"/>
            <a:r>
              <a:rPr lang="en-US" dirty="0"/>
              <a:t>ESI is the Emergency Severity Index.  </a:t>
            </a:r>
          </a:p>
          <a:p>
            <a:pPr lvl="0"/>
            <a:endParaRPr lang="en-US" dirty="0"/>
          </a:p>
          <a:p>
            <a:pPr lvl="0"/>
            <a:r>
              <a:rPr lang="en-US" dirty="0"/>
              <a:t>ESI Category 1 – persons need immediate medical care</a:t>
            </a:r>
          </a:p>
          <a:p>
            <a:pPr marL="0" lvl="0" indent="0">
              <a:buNone/>
            </a:pPr>
            <a:endParaRPr lang="en-US" dirty="0"/>
          </a:p>
          <a:p>
            <a:pPr lvl="0"/>
            <a:r>
              <a:rPr lang="en-US" dirty="0"/>
              <a:t>ESI Category 2 – need care within 15 minutes</a:t>
            </a:r>
          </a:p>
          <a:p>
            <a:pPr marL="0" lvl="0" indent="0">
              <a:buNone/>
            </a:pPr>
            <a:endParaRPr lang="en-US" dirty="0"/>
          </a:p>
          <a:p>
            <a:pPr lvl="0"/>
            <a:r>
              <a:rPr lang="en-US" dirty="0"/>
              <a:t>ESI Category 3 – need care within 30 minutes</a:t>
            </a:r>
            <a:endParaRPr lang="en-GB" dirty="0"/>
          </a:p>
          <a:p>
            <a:pPr marL="0" indent="0">
              <a:buNone/>
            </a:pPr>
            <a:endParaRPr lang="en-GB" dirty="0"/>
          </a:p>
          <a:p>
            <a:pPr marL="0" indent="0">
              <a:buNone/>
            </a:pPr>
            <a:r>
              <a:rPr lang="en-US" dirty="0"/>
              <a:t> </a:t>
            </a:r>
            <a:endParaRPr lang="en-GB" dirty="0"/>
          </a:p>
          <a:p>
            <a:pPr marL="0" lvl="0" indent="0">
              <a:buNone/>
            </a:pPr>
            <a:endParaRPr lang="en-GB" dirty="0"/>
          </a:p>
        </p:txBody>
      </p:sp>
    </p:spTree>
    <p:extLst>
      <p:ext uri="{BB962C8B-B14F-4D97-AF65-F5344CB8AC3E}">
        <p14:creationId xmlns:p14="http://schemas.microsoft.com/office/powerpoint/2010/main" val="396695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BHB Data Collected May 1</a:t>
            </a:r>
            <a:r>
              <a:rPr lang="en-US" baseline="30000" dirty="0"/>
              <a:t>st</a:t>
            </a:r>
            <a:r>
              <a:rPr lang="en-US" dirty="0"/>
              <a:t> – September 3</a:t>
            </a:r>
            <a:r>
              <a:rPr lang="en-US" baseline="30000" dirty="0"/>
              <a:t>rd</a:t>
            </a:r>
            <a:r>
              <a:rPr lang="en-US" dirty="0"/>
              <a:t>, 2023</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pPr lvl="0"/>
            <a:r>
              <a:rPr lang="en-US" b="1" dirty="0"/>
              <a:t>Gender: </a:t>
            </a:r>
            <a:r>
              <a:rPr lang="en-US" dirty="0"/>
              <a:t>61 Males, 12 Females (84% males)</a:t>
            </a:r>
            <a:endParaRPr lang="en-GB" dirty="0"/>
          </a:p>
          <a:p>
            <a:pPr marL="0" indent="0">
              <a:buNone/>
            </a:pPr>
            <a:endParaRPr lang="en-GB" dirty="0"/>
          </a:p>
          <a:p>
            <a:pPr lvl="0"/>
            <a:r>
              <a:rPr lang="en-US" b="1" dirty="0"/>
              <a:t>Type of vehicle</a:t>
            </a:r>
            <a:r>
              <a:rPr lang="en-US" dirty="0"/>
              <a:t>: 1 electric unicycle, 7 motor vehicles, 2 pedal cycles, 1 pedestrian knockdown, 62 motorbikes. (85% motorbikes)</a:t>
            </a:r>
            <a:endParaRPr lang="en-GB" dirty="0"/>
          </a:p>
          <a:p>
            <a:r>
              <a:rPr lang="en-US" dirty="0"/>
              <a:t> </a:t>
            </a:r>
            <a:endParaRPr lang="en-GB" dirty="0"/>
          </a:p>
          <a:p>
            <a:pPr lvl="0"/>
            <a:r>
              <a:rPr lang="en-US" b="1" dirty="0"/>
              <a:t>Classification: </a:t>
            </a:r>
            <a:r>
              <a:rPr lang="en-US" dirty="0"/>
              <a:t>1 fall from cycle, 1 hit and run, 48 single vehicle accidents, 22 multi vehicle accidents, 1 roll over. (66% single vehicle and 30% multi-vehicle)</a:t>
            </a:r>
            <a:endParaRPr lang="en-GB" dirty="0"/>
          </a:p>
          <a:p>
            <a:pPr marL="0" indent="0">
              <a:buNone/>
            </a:pPr>
            <a:endParaRPr lang="en-GB" dirty="0"/>
          </a:p>
          <a:p>
            <a:pPr marL="0" indent="0">
              <a:buNone/>
            </a:pPr>
            <a:r>
              <a:rPr lang="en-US" dirty="0"/>
              <a:t> </a:t>
            </a:r>
            <a:endParaRPr lang="en-GB" dirty="0"/>
          </a:p>
          <a:p>
            <a:pPr marL="0" lvl="0" indent="0">
              <a:buNone/>
            </a:pPr>
            <a:endParaRPr lang="en-GB" dirty="0"/>
          </a:p>
        </p:txBody>
      </p:sp>
    </p:spTree>
    <p:extLst>
      <p:ext uri="{BB962C8B-B14F-4D97-AF65-F5344CB8AC3E}">
        <p14:creationId xmlns:p14="http://schemas.microsoft.com/office/powerpoint/2010/main" val="18366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BHB Data Collected May 1</a:t>
            </a:r>
            <a:r>
              <a:rPr lang="en-US" baseline="30000" dirty="0"/>
              <a:t>st</a:t>
            </a:r>
            <a:r>
              <a:rPr lang="en-US" dirty="0"/>
              <a:t> – September 3</a:t>
            </a:r>
            <a:r>
              <a:rPr lang="en-US" baseline="30000" dirty="0"/>
              <a:t>rd</a:t>
            </a:r>
            <a:r>
              <a:rPr lang="en-US" dirty="0"/>
              <a:t>, 2023</a:t>
            </a:r>
            <a:endParaRPr lang="en-GB" dirty="0"/>
          </a:p>
        </p:txBody>
      </p:sp>
      <p:sp>
        <p:nvSpPr>
          <p:cNvPr id="3" name="Content Placeholder 2"/>
          <p:cNvSpPr>
            <a:spLocks noGrp="1"/>
          </p:cNvSpPr>
          <p:nvPr>
            <p:ph idx="1"/>
          </p:nvPr>
        </p:nvSpPr>
        <p:spPr/>
        <p:txBody>
          <a:bodyPr>
            <a:normAutofit fontScale="70000" lnSpcReduction="20000"/>
          </a:bodyPr>
          <a:lstStyle/>
          <a:p>
            <a:pPr lvl="0"/>
            <a:r>
              <a:rPr lang="en-US" b="1" dirty="0"/>
              <a:t>Presence of alcohol in blood: </a:t>
            </a:r>
            <a:r>
              <a:rPr lang="en-US" dirty="0"/>
              <a:t>Yes (37 patients) No (33 patients), Levels were not done in 2 persons and 1 person refused. (51% had alcohol in their blood)</a:t>
            </a:r>
            <a:endParaRPr lang="en-GB" dirty="0"/>
          </a:p>
          <a:p>
            <a:pPr marL="0" indent="0">
              <a:buNone/>
            </a:pPr>
            <a:r>
              <a:rPr lang="en-US" dirty="0"/>
              <a:t> </a:t>
            </a:r>
            <a:endParaRPr lang="en-GB" dirty="0"/>
          </a:p>
          <a:p>
            <a:pPr lvl="0"/>
            <a:r>
              <a:rPr lang="en-US" b="1" dirty="0"/>
              <a:t>Presence of drugs in the urine: </a:t>
            </a:r>
            <a:r>
              <a:rPr lang="en-US" dirty="0"/>
              <a:t>Yes (30 patients), No (23 patients), Not done (17 patients) Refused (3 patients). The urine drug test is a point of care test which detects cannabis, opiates, benzodiazepines, methamphetamines, and cocaine. (43% had other drugs in their urine); 36% were not tested so results are unknown.  The percentage of persons who had drugs in their urine could possibly be even higher than currently captured.</a:t>
            </a:r>
            <a:endParaRPr lang="en-GB" dirty="0"/>
          </a:p>
          <a:p>
            <a:endParaRPr lang="en-GB" dirty="0"/>
          </a:p>
          <a:p>
            <a:pPr lvl="0"/>
            <a:r>
              <a:rPr lang="en-US" b="1" dirty="0"/>
              <a:t>Outcome: </a:t>
            </a:r>
            <a:r>
              <a:rPr lang="en-US" dirty="0"/>
              <a:t>10 patients were admitted to ICU, 25 admitted to the surgical ward, 35 discharged home, 2 discharged into the care of the police, 1 death (48% required some form of hospitalization)</a:t>
            </a:r>
            <a:endParaRPr lang="en-GB" dirty="0"/>
          </a:p>
          <a:p>
            <a:pPr marL="0" indent="0">
              <a:buNone/>
            </a:pPr>
            <a:endParaRPr lang="en-US" dirty="0"/>
          </a:p>
          <a:p>
            <a:pPr marL="0" indent="0">
              <a:buNone/>
            </a:pPr>
            <a:endParaRPr lang="en-GB" dirty="0"/>
          </a:p>
          <a:p>
            <a:pPr marL="0" indent="0">
              <a:buNone/>
            </a:pPr>
            <a:r>
              <a:rPr lang="en-US" dirty="0"/>
              <a:t> </a:t>
            </a:r>
            <a:endParaRPr lang="en-GB" dirty="0"/>
          </a:p>
          <a:p>
            <a:pPr marL="0" lvl="0" indent="0">
              <a:buNone/>
            </a:pPr>
            <a:endParaRPr lang="en-GB" dirty="0"/>
          </a:p>
        </p:txBody>
      </p:sp>
    </p:spTree>
    <p:extLst>
      <p:ext uri="{BB962C8B-B14F-4D97-AF65-F5344CB8AC3E}">
        <p14:creationId xmlns:p14="http://schemas.microsoft.com/office/powerpoint/2010/main" val="22570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Next Steps</a:t>
            </a:r>
            <a:endParaRPr lang="en-GB"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Continued Data Collection</a:t>
            </a:r>
          </a:p>
          <a:p>
            <a:r>
              <a:rPr lang="en-US" dirty="0"/>
              <a:t>Collaboration with the DNDC Research Unit for assistance with data analysis.</a:t>
            </a:r>
            <a:endParaRPr lang="en-GB" dirty="0"/>
          </a:p>
          <a:p>
            <a:r>
              <a:rPr lang="en-US" dirty="0"/>
              <a:t> We are also currently trying to get data on the number of persons treated in the ER who required naloxone to reverse a potential negative outcome due to use of opiates and are advocating for more easy access to naloxone in the public domain to reduce deaths due to overdose.</a:t>
            </a:r>
            <a:endParaRPr lang="en-GB" dirty="0"/>
          </a:p>
          <a:p>
            <a:pPr marL="0" lvl="0" indent="0">
              <a:buNone/>
            </a:pPr>
            <a:endParaRPr lang="en-GB" dirty="0"/>
          </a:p>
        </p:txBody>
      </p:sp>
    </p:spTree>
    <p:extLst>
      <p:ext uri="{BB962C8B-B14F-4D97-AF65-F5344CB8AC3E}">
        <p14:creationId xmlns:p14="http://schemas.microsoft.com/office/powerpoint/2010/main" val="106419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endParaRPr lang="en-GB" dirty="0"/>
          </a:p>
        </p:txBody>
      </p:sp>
      <p:sp>
        <p:nvSpPr>
          <p:cNvPr id="3" name="Content Placeholder 2"/>
          <p:cNvSpPr>
            <a:spLocks noGrp="1"/>
          </p:cNvSpPr>
          <p:nvPr>
            <p:ph idx="1"/>
          </p:nvPr>
        </p:nvSpPr>
        <p:spPr/>
        <p:txBody>
          <a:bodyPr>
            <a:normAutofit/>
          </a:bodyPr>
          <a:lstStyle/>
          <a:p>
            <a:pPr marL="0" indent="0">
              <a:buNone/>
            </a:pPr>
            <a:endParaRPr lang="en-US" dirty="0"/>
          </a:p>
          <a:p>
            <a:pPr marL="0" lvl="0" indent="0">
              <a:buNone/>
            </a:pPr>
            <a:endParaRPr lang="en-GB" dirty="0"/>
          </a:p>
        </p:txBody>
      </p:sp>
    </p:spTree>
    <p:extLst>
      <p:ext uri="{BB962C8B-B14F-4D97-AF65-F5344CB8AC3E}">
        <p14:creationId xmlns:p14="http://schemas.microsoft.com/office/powerpoint/2010/main" val="16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Research Study; “The Incidence of Road Traffic Accidents Associated with Use of Psychoactive Substances”</a:t>
            </a:r>
            <a:endParaRPr lang="en-GB" dirty="0"/>
          </a:p>
        </p:txBody>
      </p:sp>
      <p:sp>
        <p:nvSpPr>
          <p:cNvPr id="3" name="Content Placeholder 2"/>
          <p:cNvSpPr>
            <a:spLocks noGrp="1"/>
          </p:cNvSpPr>
          <p:nvPr>
            <p:ph idx="1"/>
          </p:nvPr>
        </p:nvSpPr>
        <p:spPr/>
        <p:txBody>
          <a:bodyPr/>
          <a:lstStyle/>
          <a:p>
            <a:r>
              <a:rPr lang="en-US" dirty="0"/>
              <a:t>The Bermuda Hospitals Board Research Ethics Sub-Committee approved this study, finding it ethically sound and an appropriate study for Bermuda.</a:t>
            </a:r>
          </a:p>
          <a:p>
            <a:r>
              <a:rPr lang="en-US" dirty="0"/>
              <a:t>The project was the result of some feedback in the 2022 </a:t>
            </a:r>
            <a:r>
              <a:rPr lang="en-US" dirty="0" err="1"/>
              <a:t>BerDIN</a:t>
            </a:r>
            <a:r>
              <a:rPr lang="en-US" dirty="0"/>
              <a:t> Meeting, on the lack of data related to this subject in Bermuda.  Information has always been anecdotal on the correlation between road traffic accidents and substance use.</a:t>
            </a:r>
          </a:p>
          <a:p>
            <a:r>
              <a:rPr lang="en-US" dirty="0"/>
              <a:t>The aim is to collect the data for future use to assist with public education and prevention initiatives in collaboration with the Department for National drug Control,</a:t>
            </a:r>
            <a:endParaRPr lang="en-GB" dirty="0"/>
          </a:p>
          <a:p>
            <a:endParaRPr lang="en-GB" dirty="0"/>
          </a:p>
        </p:txBody>
      </p:sp>
    </p:spTree>
    <p:extLst>
      <p:ext uri="{BB962C8B-B14F-4D97-AF65-F5344CB8AC3E}">
        <p14:creationId xmlns:p14="http://schemas.microsoft.com/office/powerpoint/2010/main" val="154660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Project Leads</a:t>
            </a:r>
            <a:endParaRPr lang="en-GB" dirty="0"/>
          </a:p>
        </p:txBody>
      </p:sp>
      <p:sp>
        <p:nvSpPr>
          <p:cNvPr id="3" name="Content Placeholder 2"/>
          <p:cNvSpPr>
            <a:spLocks noGrp="1"/>
          </p:cNvSpPr>
          <p:nvPr>
            <p:ph idx="1"/>
          </p:nvPr>
        </p:nvSpPr>
        <p:spPr/>
        <p:txBody>
          <a:bodyPr/>
          <a:lstStyle/>
          <a:p>
            <a:r>
              <a:rPr lang="en-US" dirty="0"/>
              <a:t>Dr. Dean Okereke, Chief of Emergency and Hyperbaric Services and Dr. Celeste Maycock, Emergency Physician, agreed to assist in collecting the data through use of our Electronic Medical Record (EMR) based on documentation of patients admitted to the ER.</a:t>
            </a:r>
            <a:r>
              <a:rPr lang="en-GB" dirty="0"/>
              <a:t>Our EMR was implemented in November 2022.</a:t>
            </a:r>
          </a:p>
        </p:txBody>
      </p:sp>
    </p:spTree>
    <p:extLst>
      <p:ext uri="{BB962C8B-B14F-4D97-AF65-F5344CB8AC3E}">
        <p14:creationId xmlns:p14="http://schemas.microsoft.com/office/powerpoint/2010/main" val="187145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Collection Period &amp; Information Collected</a:t>
            </a:r>
            <a:endParaRPr lang="en-GB" dirty="0"/>
          </a:p>
        </p:txBody>
      </p:sp>
      <p:sp>
        <p:nvSpPr>
          <p:cNvPr id="3" name="Content Placeholder 2"/>
          <p:cNvSpPr>
            <a:spLocks noGrp="1"/>
          </p:cNvSpPr>
          <p:nvPr>
            <p:ph idx="1"/>
          </p:nvPr>
        </p:nvSpPr>
        <p:spPr/>
        <p:txBody>
          <a:bodyPr/>
          <a:lstStyle/>
          <a:p>
            <a:r>
              <a:rPr lang="en-US" dirty="0"/>
              <a:t>Data has been collected between May 1</a:t>
            </a:r>
            <a:r>
              <a:rPr lang="en-US" baseline="30000" dirty="0"/>
              <a:t>st</a:t>
            </a:r>
            <a:r>
              <a:rPr lang="en-US" dirty="0"/>
              <a:t> and September 3</a:t>
            </a:r>
            <a:r>
              <a:rPr lang="en-US" baseline="30000" dirty="0"/>
              <a:t>rd</a:t>
            </a:r>
            <a:r>
              <a:rPr lang="en-US" dirty="0"/>
              <a:t>, 2023.</a:t>
            </a:r>
          </a:p>
          <a:p>
            <a:r>
              <a:rPr lang="en-US" dirty="0"/>
              <a:t>Use of an anonymous patient I.D. #</a:t>
            </a:r>
          </a:p>
          <a:p>
            <a:r>
              <a:rPr lang="en-US" dirty="0"/>
              <a:t>Age</a:t>
            </a:r>
          </a:p>
          <a:p>
            <a:r>
              <a:rPr lang="en-US" dirty="0"/>
              <a:t>Gender</a:t>
            </a:r>
          </a:p>
          <a:p>
            <a:r>
              <a:rPr lang="en-US" dirty="0"/>
              <a:t>Date of Incident</a:t>
            </a:r>
          </a:p>
          <a:p>
            <a:r>
              <a:rPr lang="en-US" dirty="0"/>
              <a:t>Day of the Week</a:t>
            </a:r>
          </a:p>
          <a:p>
            <a:r>
              <a:rPr lang="en-US" dirty="0"/>
              <a:t>Approximate Time of the Incident</a:t>
            </a:r>
          </a:p>
          <a:p>
            <a:endParaRPr lang="en-US" dirty="0"/>
          </a:p>
          <a:p>
            <a:endParaRPr lang="en-GB" dirty="0"/>
          </a:p>
        </p:txBody>
      </p:sp>
    </p:spTree>
    <p:extLst>
      <p:ext uri="{BB962C8B-B14F-4D97-AF65-F5344CB8AC3E}">
        <p14:creationId xmlns:p14="http://schemas.microsoft.com/office/powerpoint/2010/main" val="178438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Road Traffic Accidents</a:t>
            </a:r>
            <a:endParaRPr lang="en-GB" dirty="0"/>
          </a:p>
        </p:txBody>
      </p:sp>
      <p:sp>
        <p:nvSpPr>
          <p:cNvPr id="3" name="Content Placeholder 2"/>
          <p:cNvSpPr>
            <a:spLocks noGrp="1"/>
          </p:cNvSpPr>
          <p:nvPr>
            <p:ph idx="1"/>
          </p:nvPr>
        </p:nvSpPr>
        <p:spPr/>
        <p:txBody>
          <a:bodyPr/>
          <a:lstStyle/>
          <a:p>
            <a:pPr marL="0" indent="0">
              <a:buNone/>
            </a:pPr>
            <a:endParaRPr lang="en-US" dirty="0"/>
          </a:p>
          <a:p>
            <a:r>
              <a:rPr lang="en-US" dirty="0"/>
              <a:t>Motor Vehicles</a:t>
            </a:r>
          </a:p>
          <a:p>
            <a:r>
              <a:rPr lang="en-US" dirty="0"/>
              <a:t>Motor Bikes</a:t>
            </a:r>
          </a:p>
          <a:p>
            <a:r>
              <a:rPr lang="en-US" dirty="0"/>
              <a:t>Pedal Cycles</a:t>
            </a:r>
          </a:p>
          <a:p>
            <a:r>
              <a:rPr lang="en-US" dirty="0"/>
              <a:t>Pedestrian Knockdowns</a:t>
            </a:r>
          </a:p>
          <a:p>
            <a:r>
              <a:rPr lang="en-US" dirty="0"/>
              <a:t>Other</a:t>
            </a:r>
          </a:p>
          <a:p>
            <a:endParaRPr lang="en-GB" dirty="0"/>
          </a:p>
        </p:txBody>
      </p:sp>
    </p:spTree>
    <p:extLst>
      <p:ext uri="{BB962C8B-B14F-4D97-AF65-F5344CB8AC3E}">
        <p14:creationId xmlns:p14="http://schemas.microsoft.com/office/powerpoint/2010/main" val="277187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Road Traffic Accidents</a:t>
            </a:r>
            <a:endParaRPr lang="en-GB" dirty="0"/>
          </a:p>
        </p:txBody>
      </p:sp>
      <p:sp>
        <p:nvSpPr>
          <p:cNvPr id="3" name="Content Placeholder 2"/>
          <p:cNvSpPr>
            <a:spLocks noGrp="1"/>
          </p:cNvSpPr>
          <p:nvPr>
            <p:ph idx="1"/>
          </p:nvPr>
        </p:nvSpPr>
        <p:spPr/>
        <p:txBody>
          <a:bodyPr/>
          <a:lstStyle/>
          <a:p>
            <a:pPr marL="0" indent="0">
              <a:buNone/>
            </a:pPr>
            <a:endParaRPr lang="en-US" dirty="0"/>
          </a:p>
          <a:p>
            <a:pPr lvl="0"/>
            <a:r>
              <a:rPr lang="en-US" dirty="0"/>
              <a:t>Single vehicle collision</a:t>
            </a:r>
            <a:endParaRPr lang="en-GB" dirty="0"/>
          </a:p>
          <a:p>
            <a:pPr lvl="0"/>
            <a:r>
              <a:rPr lang="en-US" dirty="0"/>
              <a:t>Multi vehicle collision (2 or more vehicles)</a:t>
            </a:r>
            <a:endParaRPr lang="en-GB" dirty="0"/>
          </a:p>
          <a:p>
            <a:pPr lvl="0"/>
            <a:r>
              <a:rPr lang="en-US" dirty="0"/>
              <a:t>Hit and Run</a:t>
            </a:r>
            <a:endParaRPr lang="en-GB" dirty="0"/>
          </a:p>
          <a:p>
            <a:pPr lvl="0"/>
            <a:r>
              <a:rPr lang="en-US" dirty="0"/>
              <a:t>Other </a:t>
            </a:r>
            <a:endParaRPr lang="en-GB" dirty="0"/>
          </a:p>
          <a:p>
            <a:endParaRPr lang="en-GB" dirty="0"/>
          </a:p>
        </p:txBody>
      </p:sp>
    </p:spTree>
    <p:extLst>
      <p:ext uri="{BB962C8B-B14F-4D97-AF65-F5344CB8AC3E}">
        <p14:creationId xmlns:p14="http://schemas.microsoft.com/office/powerpoint/2010/main" val="384418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Presence of Substances</a:t>
            </a:r>
            <a:endParaRPr lang="en-GB" dirty="0"/>
          </a:p>
        </p:txBody>
      </p:sp>
      <p:sp>
        <p:nvSpPr>
          <p:cNvPr id="3" name="Content Placeholder 2"/>
          <p:cNvSpPr>
            <a:spLocks noGrp="1"/>
          </p:cNvSpPr>
          <p:nvPr>
            <p:ph idx="1"/>
          </p:nvPr>
        </p:nvSpPr>
        <p:spPr/>
        <p:txBody>
          <a:bodyPr/>
          <a:lstStyle/>
          <a:p>
            <a:pPr marL="0" indent="0">
              <a:buNone/>
            </a:pPr>
            <a:endParaRPr lang="en-US" dirty="0"/>
          </a:p>
          <a:p>
            <a:r>
              <a:rPr lang="en-US" dirty="0"/>
              <a:t>Presence of alcohol in blood: Yes/No</a:t>
            </a:r>
            <a:endParaRPr lang="en-GB" dirty="0"/>
          </a:p>
          <a:p>
            <a:pPr marL="0" indent="0">
              <a:buNone/>
            </a:pPr>
            <a:endParaRPr lang="en-GB" dirty="0"/>
          </a:p>
          <a:p>
            <a:r>
              <a:rPr lang="en-US" dirty="0"/>
              <a:t>Quantity of alcohol in blood:</a:t>
            </a:r>
            <a:endParaRPr lang="en-GB" dirty="0"/>
          </a:p>
          <a:p>
            <a:endParaRPr lang="en-GB" dirty="0"/>
          </a:p>
          <a:p>
            <a:r>
              <a:rPr lang="en-US" dirty="0"/>
              <a:t>Presence of drugs in urine: Yes/ No</a:t>
            </a:r>
            <a:endParaRPr lang="en-GB" dirty="0"/>
          </a:p>
          <a:p>
            <a:pPr marL="0" indent="0">
              <a:buNone/>
            </a:pPr>
            <a:endParaRPr lang="en-GB" dirty="0"/>
          </a:p>
          <a:p>
            <a:r>
              <a:rPr lang="en-US" dirty="0"/>
              <a:t>Specify name of drug (s):</a:t>
            </a:r>
            <a:endParaRPr lang="en-GB" dirty="0"/>
          </a:p>
          <a:p>
            <a:endParaRPr lang="en-GB" dirty="0"/>
          </a:p>
        </p:txBody>
      </p:sp>
    </p:spTree>
    <p:extLst>
      <p:ext uri="{BB962C8B-B14F-4D97-AF65-F5344CB8AC3E}">
        <p14:creationId xmlns:p14="http://schemas.microsoft.com/office/powerpoint/2010/main" val="179054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Presence of Substances</a:t>
            </a:r>
            <a:endParaRPr lang="en-GB" dirty="0"/>
          </a:p>
        </p:txBody>
      </p:sp>
      <p:sp>
        <p:nvSpPr>
          <p:cNvPr id="3" name="Content Placeholder 2"/>
          <p:cNvSpPr>
            <a:spLocks noGrp="1"/>
          </p:cNvSpPr>
          <p:nvPr>
            <p:ph idx="1"/>
          </p:nvPr>
        </p:nvSpPr>
        <p:spPr/>
        <p:txBody>
          <a:bodyPr/>
          <a:lstStyle/>
          <a:p>
            <a:pPr marL="0" indent="0">
              <a:buNone/>
            </a:pPr>
            <a:endParaRPr lang="en-US" dirty="0"/>
          </a:p>
          <a:p>
            <a:r>
              <a:rPr lang="en-US" dirty="0"/>
              <a:t>Were opiates given in the ED: Yes/No</a:t>
            </a:r>
            <a:endParaRPr lang="en-GB" dirty="0"/>
          </a:p>
          <a:p>
            <a:endParaRPr lang="en-GB" dirty="0"/>
          </a:p>
          <a:p>
            <a:r>
              <a:rPr lang="en-US" dirty="0"/>
              <a:t>Were opiates given before/after urine sample obtained: </a:t>
            </a:r>
          </a:p>
          <a:p>
            <a:endParaRPr lang="en-US" dirty="0"/>
          </a:p>
          <a:p>
            <a:r>
              <a:rPr lang="en-US" dirty="0"/>
              <a:t>Before/After / N/A</a:t>
            </a:r>
            <a:endParaRPr lang="en-GB" dirty="0"/>
          </a:p>
          <a:p>
            <a:endParaRPr lang="en-GB" dirty="0"/>
          </a:p>
        </p:txBody>
      </p:sp>
    </p:spTree>
    <p:extLst>
      <p:ext uri="{BB962C8B-B14F-4D97-AF65-F5344CB8AC3E}">
        <p14:creationId xmlns:p14="http://schemas.microsoft.com/office/powerpoint/2010/main" val="180959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a:t>
            </a:r>
            <a:r>
              <a:rPr lang="en-US"/>
              <a:t>of Patients</a:t>
            </a:r>
            <a:endParaRPr lang="en-GB" dirty="0"/>
          </a:p>
        </p:txBody>
      </p:sp>
      <p:sp>
        <p:nvSpPr>
          <p:cNvPr id="3" name="Content Placeholder 2"/>
          <p:cNvSpPr>
            <a:spLocks noGrp="1"/>
          </p:cNvSpPr>
          <p:nvPr>
            <p:ph idx="1"/>
          </p:nvPr>
        </p:nvSpPr>
        <p:spPr/>
        <p:txBody>
          <a:bodyPr/>
          <a:lstStyle/>
          <a:p>
            <a:pPr marL="0" indent="0">
              <a:buNone/>
            </a:pPr>
            <a:endParaRPr lang="en-US" dirty="0"/>
          </a:p>
          <a:p>
            <a:pPr lvl="0"/>
            <a:r>
              <a:rPr lang="en-US" dirty="0"/>
              <a:t>Death in the ED</a:t>
            </a:r>
            <a:endParaRPr lang="en-GB" dirty="0"/>
          </a:p>
          <a:p>
            <a:pPr lvl="0"/>
            <a:r>
              <a:rPr lang="en-US" dirty="0"/>
              <a:t>Air </a:t>
            </a:r>
            <a:r>
              <a:rPr lang="en-US" dirty="0" err="1"/>
              <a:t>vac</a:t>
            </a:r>
            <a:r>
              <a:rPr lang="en-US" dirty="0"/>
              <a:t> to overseas territory</a:t>
            </a:r>
            <a:endParaRPr lang="en-GB" dirty="0"/>
          </a:p>
          <a:p>
            <a:pPr lvl="0"/>
            <a:r>
              <a:rPr lang="en-US" dirty="0"/>
              <a:t>Admitted to ICU</a:t>
            </a:r>
            <a:endParaRPr lang="en-GB" dirty="0"/>
          </a:p>
          <a:p>
            <a:pPr lvl="0"/>
            <a:r>
              <a:rPr lang="en-US" dirty="0"/>
              <a:t>Admitted to surgical ward</a:t>
            </a:r>
            <a:endParaRPr lang="en-GB" dirty="0"/>
          </a:p>
          <a:p>
            <a:pPr lvl="0"/>
            <a:r>
              <a:rPr lang="en-US" dirty="0"/>
              <a:t>Taken to operating room and then discharged home</a:t>
            </a:r>
            <a:endParaRPr lang="en-GB" dirty="0"/>
          </a:p>
          <a:p>
            <a:pPr lvl="0"/>
            <a:r>
              <a:rPr lang="en-US" dirty="0"/>
              <a:t>Discharged home</a:t>
            </a:r>
            <a:endParaRPr lang="en-GB" dirty="0"/>
          </a:p>
          <a:p>
            <a:pPr marL="0" indent="0">
              <a:buNone/>
            </a:pPr>
            <a:endParaRPr lang="en-GB" dirty="0"/>
          </a:p>
        </p:txBody>
      </p:sp>
    </p:spTree>
    <p:extLst>
      <p:ext uri="{BB962C8B-B14F-4D97-AF65-F5344CB8AC3E}">
        <p14:creationId xmlns:p14="http://schemas.microsoft.com/office/powerpoint/2010/main" val="1142695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778</Words>
  <Application>Microsoft Office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Research on Road Traffic Accidents and Substance Use </vt:lpstr>
      <vt:lpstr>Research Study; “The Incidence of Road Traffic Accidents Associated with Use of Psychoactive Substances”</vt:lpstr>
      <vt:lpstr>Research Project Leads</vt:lpstr>
      <vt:lpstr>Data Collection Period &amp; Information Collected</vt:lpstr>
      <vt:lpstr>Types of Road Traffic Accidents</vt:lpstr>
      <vt:lpstr>Classification of Road Traffic Accidents</vt:lpstr>
      <vt:lpstr>Presence of Substances</vt:lpstr>
      <vt:lpstr>Presence of Substances</vt:lpstr>
      <vt:lpstr>Outcome of Patients</vt:lpstr>
      <vt:lpstr>BHB Data Collected May 1st – September 3rd, 2023</vt:lpstr>
      <vt:lpstr>BHB Data Collected May 1st – September 3rd, 2023</vt:lpstr>
      <vt:lpstr>BHB Data Collected May 1st – September 3rd, 2023</vt:lpstr>
      <vt:lpstr>Next Steps</vt:lpstr>
      <vt:lpstr>Questions?</vt:lpstr>
    </vt:vector>
  </TitlesOfParts>
  <Company>Bermuda Hospitals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Kijana</dc:creator>
  <cp:lastModifiedBy>Bryan Place</cp:lastModifiedBy>
  <cp:revision>5</cp:revision>
  <dcterms:created xsi:type="dcterms:W3CDTF">2023-11-02T22:34:24Z</dcterms:created>
  <dcterms:modified xsi:type="dcterms:W3CDTF">2023-11-03T10:58:53Z</dcterms:modified>
</cp:coreProperties>
</file>